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70" r:id="rId2"/>
    <p:sldId id="27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1A06"/>
    <a:srgbClr val="886838"/>
    <a:srgbClr val="C20E79"/>
    <a:srgbClr val="B45724"/>
    <a:srgbClr val="C21A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01" autoAdjust="0"/>
    <p:restoredTop sz="94660"/>
  </p:normalViewPr>
  <p:slideViewPr>
    <p:cSldViewPr>
      <p:cViewPr>
        <p:scale>
          <a:sx n="100" d="100"/>
          <a:sy n="100" d="100"/>
        </p:scale>
        <p:origin x="-922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C5FCC-E961-4DF5-AF2D-301DDFA346EB}" type="datetimeFigureOut">
              <a:rPr lang="ru-RU" smtClean="0"/>
              <a:pPr/>
              <a:t>07.10.2020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38985-B3EF-473F-9496-797EADDABAC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5011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791380"/>
            <a:ext cx="8136904" cy="738664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6400800" cy="228625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528" y="188640"/>
            <a:ext cx="1341512" cy="224450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54192" y="188640"/>
            <a:ext cx="1810296" cy="1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49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479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06039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41446" y="1917700"/>
            <a:ext cx="3510000" cy="424778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735066" y="1917700"/>
            <a:ext cx="3510000" cy="4247781"/>
          </a:xfrm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5097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9893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31891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6812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38984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CL_PPT_mal-2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791380"/>
            <a:ext cx="8136904" cy="738664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6400800" cy="228625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528" y="188640"/>
            <a:ext cx="1341512" cy="224450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54192" y="188640"/>
            <a:ext cx="1810296" cy="1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61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CL_PPT_mal-3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791380"/>
            <a:ext cx="8136904" cy="738664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6400800" cy="228625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528" y="188640"/>
            <a:ext cx="1341512" cy="224450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54192" y="188640"/>
            <a:ext cx="1810296" cy="1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58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71903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- uten kulepu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b-NO" dirty="0" smtClean="0"/>
              <a:t>Tekst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39795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- uten kulepunkt -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>
                <a:solidFill>
                  <a:srgbClr val="565659"/>
                </a:solidFill>
              </a:defRPr>
            </a:lvl1pPr>
          </a:lstStyle>
          <a:p>
            <a:pPr lvl="0"/>
            <a:r>
              <a:rPr lang="nb-NO" dirty="0" smtClean="0"/>
              <a:t>Tekst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58304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1446" y="1917699"/>
            <a:ext cx="3486538" cy="403158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4698000" y="1917700"/>
            <a:ext cx="4132800" cy="4031580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48665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941446" y="1917699"/>
            <a:ext cx="3486538" cy="403158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13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4698000" y="1917700"/>
            <a:ext cx="4132800" cy="1943348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  <p:sp>
        <p:nvSpPr>
          <p:cNvPr id="15" name="Plassholder for bilde 7"/>
          <p:cNvSpPr>
            <a:spLocks noGrp="1"/>
          </p:cNvSpPr>
          <p:nvPr>
            <p:ph type="pic" sz="quarter" idx="14" hasCustomPrompt="1"/>
          </p:nvPr>
        </p:nvSpPr>
        <p:spPr>
          <a:xfrm>
            <a:off x="4698000" y="4005064"/>
            <a:ext cx="4132800" cy="1943348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76985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1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6000" y="1124744"/>
            <a:ext cx="6218763" cy="33855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446" y="1927373"/>
            <a:ext cx="7302962" cy="45259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408" y="6525344"/>
            <a:ext cx="866056" cy="14401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900">
                <a:solidFill>
                  <a:srgbClr val="414042"/>
                </a:solidFill>
              </a:defRPr>
            </a:lvl1pPr>
          </a:lstStyle>
          <a:p>
            <a:fld id="{62F8C147-E5C9-4E5A-BFDA-02BE385E1D0E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9" name="Bilde 8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668344" y="202317"/>
            <a:ext cx="1296144" cy="130339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0" y="0"/>
            <a:ext cx="7452320" cy="546100"/>
          </a:xfrm>
          <a:prstGeom prst="rect">
            <a:avLst/>
          </a:prstGeom>
        </p:spPr>
      </p:pic>
      <p:pic>
        <p:nvPicPr>
          <p:cNvPr id="10" name="Bilde 9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56480" y="1628800"/>
            <a:ext cx="8636000" cy="38100"/>
          </a:xfrm>
          <a:prstGeom prst="rect">
            <a:avLst/>
          </a:prstGeom>
        </p:spPr>
      </p:pic>
      <p:pic>
        <p:nvPicPr>
          <p:cNvPr id="21" name="Bilde 20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56480" y="6272213"/>
            <a:ext cx="8636000" cy="3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2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200" b="1" kern="1200">
          <a:solidFill>
            <a:srgbClr val="38AB67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64"/>
          <p:cNvSpPr/>
          <p:nvPr/>
        </p:nvSpPr>
        <p:spPr>
          <a:xfrm>
            <a:off x="1187624" y="1628800"/>
            <a:ext cx="7416824" cy="453650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Rectangle 301"/>
          <p:cNvSpPr>
            <a:spLocks/>
          </p:cNvSpPr>
          <p:nvPr/>
        </p:nvSpPr>
        <p:spPr bwMode="auto">
          <a:xfrm>
            <a:off x="5482222" y="3439887"/>
            <a:ext cx="1155093" cy="57606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b="1" dirty="0" smtClean="0">
                <a:solidFill>
                  <a:schemeClr val="bg1"/>
                </a:solidFill>
              </a:rPr>
              <a:t>ПТВМ-180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uk-UA" b="1" i="1" dirty="0" smtClean="0">
                <a:solidFill>
                  <a:schemeClr val="bg1"/>
                </a:solidFill>
              </a:rPr>
              <a:t>Ст№3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29" name="Oval 128"/>
          <p:cNvSpPr>
            <a:spLocks/>
          </p:cNvSpPr>
          <p:nvPr/>
        </p:nvSpPr>
        <p:spPr bwMode="auto">
          <a:xfrm>
            <a:off x="4932040" y="6391504"/>
            <a:ext cx="426883" cy="349864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nn-NO" sz="8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17" name="AutoShape 44"/>
          <p:cNvSpPr>
            <a:spLocks/>
          </p:cNvSpPr>
          <p:nvPr/>
        </p:nvSpPr>
        <p:spPr bwMode="auto">
          <a:xfrm rot="10800000">
            <a:off x="7877863" y="3159569"/>
            <a:ext cx="256270" cy="2606351"/>
          </a:xfrm>
          <a:custGeom>
            <a:avLst/>
            <a:gdLst>
              <a:gd name="T0" fmla="*/ 127 w 21600"/>
              <a:gd name="T1" fmla="*/ 158 h 21600"/>
              <a:gd name="T2" fmla="*/ 73 w 21600"/>
              <a:gd name="T3" fmla="*/ 316 h 21600"/>
              <a:gd name="T4" fmla="*/ 18 w 21600"/>
              <a:gd name="T5" fmla="*/ 158 h 21600"/>
              <a:gd name="T6" fmla="*/ 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69 w 21600"/>
              <a:gd name="T13" fmla="*/ 4511 h 21600"/>
              <a:gd name="T14" fmla="*/ 17131 w 21600"/>
              <a:gd name="T15" fmla="*/ 1708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0"/>
          <a:lstStyle/>
          <a:p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3491880" y="4358329"/>
            <a:ext cx="1322606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200" b="1" dirty="0" smtClean="0">
                <a:solidFill>
                  <a:srgbClr val="0070C0"/>
                </a:solidFill>
              </a:rPr>
              <a:t>Природний газ</a:t>
            </a:r>
            <a:endParaRPr lang="en-GB" sz="1200" b="1" dirty="0">
              <a:solidFill>
                <a:srgbClr val="0070C0"/>
              </a:solidFill>
            </a:endParaRPr>
          </a:p>
        </p:txBody>
      </p:sp>
      <p:cxnSp>
        <p:nvCxnSpPr>
          <p:cNvPr id="277" name="Straight Connector 276"/>
          <p:cNvCxnSpPr/>
          <p:nvPr/>
        </p:nvCxnSpPr>
        <p:spPr>
          <a:xfrm>
            <a:off x="3277458" y="4849286"/>
            <a:ext cx="1870606" cy="0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5" name="TextBox 334"/>
          <p:cNvSpPr txBox="1"/>
          <p:nvPr/>
        </p:nvSpPr>
        <p:spPr>
          <a:xfrm>
            <a:off x="3457458" y="6464392"/>
            <a:ext cx="12518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Джерело викидів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6" name="TextBox 335"/>
          <p:cNvSpPr txBox="1"/>
          <p:nvPr/>
        </p:nvSpPr>
        <p:spPr>
          <a:xfrm>
            <a:off x="7705993" y="6391944"/>
            <a:ext cx="10648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Точка викидів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7" name="TextBox 336"/>
          <p:cNvSpPr txBox="1"/>
          <p:nvPr/>
        </p:nvSpPr>
        <p:spPr>
          <a:xfrm>
            <a:off x="5411172" y="6414798"/>
            <a:ext cx="1703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Засіб вимірювальної техніки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8" name="TextBox 337"/>
          <p:cNvSpPr txBox="1"/>
          <p:nvPr/>
        </p:nvSpPr>
        <p:spPr>
          <a:xfrm>
            <a:off x="1475656" y="6464392"/>
            <a:ext cx="14086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Матеріальний потік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41" name="Oval 340"/>
          <p:cNvSpPr>
            <a:spLocks/>
          </p:cNvSpPr>
          <p:nvPr/>
        </p:nvSpPr>
        <p:spPr bwMode="auto">
          <a:xfrm>
            <a:off x="2917458" y="6381328"/>
            <a:ext cx="360000" cy="360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</a:t>
            </a:r>
            <a:r>
              <a:rPr lang="nn-NO" sz="8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solidFill>
                <a:prstClr val="black"/>
              </a:solidFill>
            </a:endParaRPr>
          </a:p>
        </p:txBody>
      </p:sp>
      <p:sp>
        <p:nvSpPr>
          <p:cNvPr id="342" name="Oval 341"/>
          <p:cNvSpPr>
            <a:spLocks/>
          </p:cNvSpPr>
          <p:nvPr/>
        </p:nvSpPr>
        <p:spPr bwMode="auto">
          <a:xfrm>
            <a:off x="7228956" y="6345360"/>
            <a:ext cx="324000" cy="324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ТВ</a:t>
            </a:r>
            <a:r>
              <a:rPr lang="nn-NO" sz="8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solidFill>
                <a:prstClr val="black"/>
              </a:solidFill>
            </a:endParaRPr>
          </a:p>
        </p:txBody>
      </p:sp>
      <p:sp>
        <p:nvSpPr>
          <p:cNvPr id="343" name="Oval 342"/>
          <p:cNvSpPr>
            <a:spLocks/>
          </p:cNvSpPr>
          <p:nvPr/>
        </p:nvSpPr>
        <p:spPr bwMode="auto">
          <a:xfrm>
            <a:off x="1075336" y="6417808"/>
            <a:ext cx="324000" cy="324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nn-NO" sz="800" dirty="0" smtClean="0">
                <a:solidFill>
                  <a:prstClr val="white"/>
                </a:solidFill>
                <a:cs typeface="Arial"/>
              </a:rPr>
              <a:t>xx</a:t>
            </a:r>
            <a:endParaRPr lang="nn-NO" sz="900" dirty="0">
              <a:solidFill>
                <a:prstClr val="white"/>
              </a:solidFill>
            </a:endParaRPr>
          </a:p>
        </p:txBody>
      </p:sp>
      <p:cxnSp>
        <p:nvCxnSpPr>
          <p:cNvPr id="139" name="Straight Connector 278"/>
          <p:cNvCxnSpPr/>
          <p:nvPr/>
        </p:nvCxnSpPr>
        <p:spPr>
          <a:xfrm flipH="1">
            <a:off x="5141655" y="3717033"/>
            <a:ext cx="6409" cy="1680568"/>
          </a:xfrm>
          <a:prstGeom prst="line">
            <a:avLst/>
          </a:prstGeom>
          <a:ln w="508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Oval 342"/>
          <p:cNvSpPr>
            <a:spLocks/>
          </p:cNvSpPr>
          <p:nvPr/>
        </p:nvSpPr>
        <p:spPr bwMode="auto">
          <a:xfrm>
            <a:off x="3491880" y="4662677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П01</a:t>
            </a:r>
            <a:endParaRPr lang="nn-NO" sz="1000" b="1" dirty="0">
              <a:solidFill>
                <a:prstClr val="white"/>
              </a:solidFill>
            </a:endParaRPr>
          </a:p>
        </p:txBody>
      </p:sp>
      <p:sp>
        <p:nvSpPr>
          <p:cNvPr id="165" name="Rectangle 301"/>
          <p:cNvSpPr>
            <a:spLocks/>
          </p:cNvSpPr>
          <p:nvPr/>
        </p:nvSpPr>
        <p:spPr bwMode="auto">
          <a:xfrm>
            <a:off x="5464976" y="2583511"/>
            <a:ext cx="1155093" cy="57606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b="1" dirty="0" smtClean="0">
                <a:solidFill>
                  <a:schemeClr val="bg1"/>
                </a:solidFill>
              </a:rPr>
              <a:t>К-10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uk-UA" b="1" i="1" dirty="0" smtClean="0">
                <a:solidFill>
                  <a:schemeClr val="bg1"/>
                </a:solidFill>
              </a:rPr>
              <a:t>Ст№4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7" name="Rectangle 301"/>
          <p:cNvSpPr>
            <a:spLocks/>
          </p:cNvSpPr>
          <p:nvPr/>
        </p:nvSpPr>
        <p:spPr bwMode="auto">
          <a:xfrm>
            <a:off x="5484102" y="5120139"/>
            <a:ext cx="1124194" cy="55492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b="1" dirty="0" smtClean="0">
                <a:solidFill>
                  <a:schemeClr val="bg1"/>
                </a:solidFill>
              </a:rPr>
              <a:t>ПТВМ-</a:t>
            </a:r>
            <a:r>
              <a:rPr lang="en-US" b="1" dirty="0" smtClean="0">
                <a:solidFill>
                  <a:schemeClr val="bg1"/>
                </a:solidFill>
              </a:rPr>
              <a:t>1</a:t>
            </a:r>
            <a:r>
              <a:rPr lang="uk-UA" b="1" dirty="0" smtClean="0">
                <a:solidFill>
                  <a:schemeClr val="bg1"/>
                </a:solidFill>
              </a:rPr>
              <a:t>00 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uk-UA" i="1" dirty="0">
                <a:solidFill>
                  <a:schemeClr val="bg1"/>
                </a:solidFill>
              </a:rPr>
              <a:t/>
            </a:r>
            <a:br>
              <a:rPr lang="uk-UA" i="1" dirty="0">
                <a:solidFill>
                  <a:schemeClr val="bg1"/>
                </a:solidFill>
              </a:rPr>
            </a:br>
            <a:r>
              <a:rPr lang="uk-UA" b="1" i="1" dirty="0" smtClean="0">
                <a:solidFill>
                  <a:schemeClr val="bg1"/>
                </a:solidFill>
              </a:rPr>
              <a:t>Ст№1</a:t>
            </a:r>
            <a:endParaRPr lang="nn-NO" b="1" dirty="0">
              <a:solidFill>
                <a:schemeClr val="bg1"/>
              </a:solidFill>
            </a:endParaRPr>
          </a:p>
        </p:txBody>
      </p:sp>
      <p:grpSp>
        <p:nvGrpSpPr>
          <p:cNvPr id="185" name="Group 302"/>
          <p:cNvGrpSpPr>
            <a:grpSpLocks/>
          </p:cNvGrpSpPr>
          <p:nvPr/>
        </p:nvGrpSpPr>
        <p:grpSpPr bwMode="auto">
          <a:xfrm>
            <a:off x="6046199" y="5009920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8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0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3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4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200" name="Straight Connector 249"/>
          <p:cNvCxnSpPr/>
          <p:nvPr/>
        </p:nvCxnSpPr>
        <p:spPr>
          <a:xfrm flipV="1">
            <a:off x="6611995" y="5387921"/>
            <a:ext cx="1265867" cy="968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/>
          <p:cNvSpPr txBox="1"/>
          <p:nvPr/>
        </p:nvSpPr>
        <p:spPr>
          <a:xfrm>
            <a:off x="4057698" y="1765846"/>
            <a:ext cx="182372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uk-UA" sz="1600" b="1" dirty="0" smtClean="0">
                <a:solidFill>
                  <a:schemeClr val="accent1">
                    <a:lumMod val="75000"/>
                  </a:schemeClr>
                </a:solidFill>
              </a:rPr>
              <a:t>Межі установки</a:t>
            </a:r>
            <a:endParaRPr lang="en-GB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41" name="Straight Connector 249"/>
          <p:cNvCxnSpPr/>
          <p:nvPr/>
        </p:nvCxnSpPr>
        <p:spPr>
          <a:xfrm>
            <a:off x="6626569" y="4512584"/>
            <a:ext cx="1251293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301"/>
          <p:cNvSpPr>
            <a:spLocks/>
          </p:cNvSpPr>
          <p:nvPr/>
        </p:nvSpPr>
        <p:spPr bwMode="auto">
          <a:xfrm>
            <a:off x="5471476" y="4266616"/>
            <a:ext cx="1155093" cy="57606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b="1" dirty="0" smtClean="0">
                <a:solidFill>
                  <a:schemeClr val="bg1"/>
                </a:solidFill>
              </a:rPr>
              <a:t>ПТВМ-100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>
              <a:lnSpc>
                <a:spcPts val="1000"/>
              </a:lnSpc>
              <a:defRPr sz="1000"/>
            </a:pP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i="1" dirty="0" smtClean="0">
                <a:solidFill>
                  <a:schemeClr val="bg1"/>
                </a:solidFill>
              </a:rPr>
              <a:t>Ст</a:t>
            </a:r>
            <a:r>
              <a:rPr lang="uk-UA" b="1" i="1" dirty="0" smtClean="0">
                <a:solidFill>
                  <a:schemeClr val="bg1"/>
                </a:solidFill>
              </a:rPr>
              <a:t>№</a:t>
            </a:r>
            <a:r>
              <a:rPr lang="en-US" b="1" i="1" dirty="0" smtClean="0">
                <a:solidFill>
                  <a:schemeClr val="bg1"/>
                </a:solidFill>
              </a:rPr>
              <a:t>2</a:t>
            </a:r>
            <a:endParaRPr lang="nn-NO" b="1" i="1" dirty="0">
              <a:solidFill>
                <a:schemeClr val="bg1"/>
              </a:solidFill>
            </a:endParaRPr>
          </a:p>
        </p:txBody>
      </p:sp>
      <p:grpSp>
        <p:nvGrpSpPr>
          <p:cNvPr id="49" name="Group 302"/>
          <p:cNvGrpSpPr>
            <a:grpSpLocks/>
          </p:cNvGrpSpPr>
          <p:nvPr/>
        </p:nvGrpSpPr>
        <p:grpSpPr bwMode="auto">
          <a:xfrm>
            <a:off x="6077759" y="3327532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0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51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52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53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56" name="Straight Connector 282"/>
          <p:cNvCxnSpPr/>
          <p:nvPr/>
        </p:nvCxnSpPr>
        <p:spPr>
          <a:xfrm>
            <a:off x="5143256" y="5397601"/>
            <a:ext cx="378933" cy="0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Oval 188"/>
          <p:cNvSpPr>
            <a:spLocks/>
          </p:cNvSpPr>
          <p:nvPr/>
        </p:nvSpPr>
        <p:spPr bwMode="auto">
          <a:xfrm>
            <a:off x="5449132" y="5512712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</a:t>
            </a:r>
            <a:r>
              <a:rPr lang="en-US" sz="800" b="1" dirty="0" smtClean="0">
                <a:solidFill>
                  <a:srgbClr val="000000"/>
                </a:solidFill>
                <a:cs typeface="Arial"/>
              </a:rPr>
              <a:t>1</a:t>
            </a:r>
            <a:endParaRPr lang="nn-NO" sz="800" b="1" dirty="0">
              <a:solidFill>
                <a:prstClr val="black"/>
              </a:solidFill>
            </a:endParaRPr>
          </a:p>
        </p:txBody>
      </p:sp>
      <p:grpSp>
        <p:nvGrpSpPr>
          <p:cNvPr id="63" name="Group 302"/>
          <p:cNvGrpSpPr>
            <a:grpSpLocks/>
          </p:cNvGrpSpPr>
          <p:nvPr/>
        </p:nvGrpSpPr>
        <p:grpSpPr bwMode="auto">
          <a:xfrm>
            <a:off x="6054376" y="4154207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4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66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67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68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69" name="Oval 188"/>
          <p:cNvSpPr>
            <a:spLocks/>
          </p:cNvSpPr>
          <p:nvPr/>
        </p:nvSpPr>
        <p:spPr bwMode="auto">
          <a:xfrm>
            <a:off x="5456340" y="4636199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</a:t>
            </a:r>
            <a:r>
              <a:rPr lang="en-US" sz="800" b="1" dirty="0" smtClean="0">
                <a:solidFill>
                  <a:srgbClr val="000000"/>
                </a:solidFill>
                <a:cs typeface="Arial"/>
              </a:rPr>
              <a:t>2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70" name="Oval 188"/>
          <p:cNvSpPr>
            <a:spLocks/>
          </p:cNvSpPr>
          <p:nvPr/>
        </p:nvSpPr>
        <p:spPr bwMode="auto">
          <a:xfrm>
            <a:off x="5406569" y="2971880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ДВ04</a:t>
            </a:r>
            <a:endParaRPr lang="nn-NO" sz="800" b="1" dirty="0">
              <a:solidFill>
                <a:prstClr val="black"/>
              </a:solidFill>
            </a:endParaRPr>
          </a:p>
        </p:txBody>
      </p:sp>
      <p:cxnSp>
        <p:nvCxnSpPr>
          <p:cNvPr id="71" name="Straight Connector 282"/>
          <p:cNvCxnSpPr/>
          <p:nvPr/>
        </p:nvCxnSpPr>
        <p:spPr>
          <a:xfrm>
            <a:off x="5130909" y="4662677"/>
            <a:ext cx="340567" cy="0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282"/>
          <p:cNvCxnSpPr/>
          <p:nvPr/>
        </p:nvCxnSpPr>
        <p:spPr>
          <a:xfrm>
            <a:off x="5141655" y="3717033"/>
            <a:ext cx="340567" cy="0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249"/>
          <p:cNvCxnSpPr/>
          <p:nvPr/>
        </p:nvCxnSpPr>
        <p:spPr>
          <a:xfrm>
            <a:off x="6631679" y="3717033"/>
            <a:ext cx="736377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AutoShape 44"/>
          <p:cNvSpPr>
            <a:spLocks/>
          </p:cNvSpPr>
          <p:nvPr/>
        </p:nvSpPr>
        <p:spPr bwMode="auto">
          <a:xfrm rot="10800000">
            <a:off x="7308305" y="1945399"/>
            <a:ext cx="337937" cy="2377662"/>
          </a:xfrm>
          <a:custGeom>
            <a:avLst/>
            <a:gdLst>
              <a:gd name="T0" fmla="*/ 127 w 21600"/>
              <a:gd name="T1" fmla="*/ 158 h 21600"/>
              <a:gd name="T2" fmla="*/ 73 w 21600"/>
              <a:gd name="T3" fmla="*/ 316 h 21600"/>
              <a:gd name="T4" fmla="*/ 18 w 21600"/>
              <a:gd name="T5" fmla="*/ 158 h 21600"/>
              <a:gd name="T6" fmla="*/ 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69 w 21600"/>
              <a:gd name="T13" fmla="*/ 4511 h 21600"/>
              <a:gd name="T14" fmla="*/ 17131 w 21600"/>
              <a:gd name="T15" fmla="*/ 1708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0"/>
          <a:lstStyle/>
          <a:p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81" name="Oval 213"/>
          <p:cNvSpPr>
            <a:spLocks/>
          </p:cNvSpPr>
          <p:nvPr/>
        </p:nvSpPr>
        <p:spPr bwMode="auto">
          <a:xfrm>
            <a:off x="7807997" y="4824677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black"/>
                </a:solidFill>
              </a:rPr>
              <a:t>ТВ01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82" name="Oval 213"/>
          <p:cNvSpPr>
            <a:spLocks/>
          </p:cNvSpPr>
          <p:nvPr/>
        </p:nvSpPr>
        <p:spPr bwMode="auto">
          <a:xfrm>
            <a:off x="7314317" y="3129532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black"/>
                </a:solidFill>
              </a:rPr>
              <a:t>ТВ0</a:t>
            </a:r>
            <a:r>
              <a:rPr lang="en-US" sz="900" b="1" dirty="0" smtClean="0">
                <a:solidFill>
                  <a:prstClr val="black"/>
                </a:solidFill>
              </a:rPr>
              <a:t>2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84" name="AutoShape 45"/>
          <p:cNvSpPr>
            <a:spLocks/>
          </p:cNvSpPr>
          <p:nvPr/>
        </p:nvSpPr>
        <p:spPr bwMode="auto">
          <a:xfrm>
            <a:off x="6262731" y="1765846"/>
            <a:ext cx="851559" cy="455015"/>
          </a:xfrm>
          <a:prstGeom prst="cloudCallout">
            <a:avLst>
              <a:gd name="adj1" fmla="val 88509"/>
              <a:gd name="adj2" fmla="val -15657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85" name="AutoShape 45"/>
          <p:cNvSpPr>
            <a:spLocks/>
          </p:cNvSpPr>
          <p:nvPr/>
        </p:nvSpPr>
        <p:spPr bwMode="auto">
          <a:xfrm>
            <a:off x="7645427" y="2119327"/>
            <a:ext cx="721139" cy="413446"/>
          </a:xfrm>
          <a:prstGeom prst="cloudCallout">
            <a:avLst>
              <a:gd name="adj1" fmla="val -546"/>
              <a:gd name="adj2" fmla="val 189027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cxnSp>
        <p:nvCxnSpPr>
          <p:cNvPr id="74" name="Straight Connector 276"/>
          <p:cNvCxnSpPr/>
          <p:nvPr/>
        </p:nvCxnSpPr>
        <p:spPr>
          <a:xfrm flipV="1">
            <a:off x="1075336" y="5274034"/>
            <a:ext cx="2202122" cy="25656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276"/>
          <p:cNvCxnSpPr/>
          <p:nvPr/>
        </p:nvCxnSpPr>
        <p:spPr>
          <a:xfrm>
            <a:off x="1075336" y="4408114"/>
            <a:ext cx="2202122" cy="0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276"/>
          <p:cNvCxnSpPr/>
          <p:nvPr/>
        </p:nvCxnSpPr>
        <p:spPr>
          <a:xfrm>
            <a:off x="3266949" y="4408114"/>
            <a:ext cx="0" cy="495576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276"/>
          <p:cNvCxnSpPr/>
          <p:nvPr/>
        </p:nvCxnSpPr>
        <p:spPr>
          <a:xfrm flipV="1">
            <a:off x="3277458" y="4849286"/>
            <a:ext cx="0" cy="428767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Oval 128"/>
          <p:cNvSpPr>
            <a:spLocks/>
          </p:cNvSpPr>
          <p:nvPr/>
        </p:nvSpPr>
        <p:spPr bwMode="auto">
          <a:xfrm>
            <a:off x="1972572" y="4211746"/>
            <a:ext cx="414844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80" name="Oval 128"/>
          <p:cNvSpPr>
            <a:spLocks/>
          </p:cNvSpPr>
          <p:nvPr/>
        </p:nvSpPr>
        <p:spPr bwMode="auto">
          <a:xfrm>
            <a:off x="1691680" y="5094034"/>
            <a:ext cx="414844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2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83" name="Oval 128"/>
          <p:cNvSpPr>
            <a:spLocks/>
          </p:cNvSpPr>
          <p:nvPr/>
        </p:nvSpPr>
        <p:spPr bwMode="auto">
          <a:xfrm>
            <a:off x="2188924" y="5073636"/>
            <a:ext cx="414844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3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pic>
        <p:nvPicPr>
          <p:cNvPr id="57" name="Рисунок 56" descr="C:\Users\Владимир\AppData\Local\Microsoft\Windows\Temporary Internet Files\Content.IE5\SVP2DI57\270px-Самосвал_Shacman_ф1[1]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8" y="2532773"/>
            <a:ext cx="869950" cy="65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Рисунок 57" descr="C:\Users\Владимир\AppData\Local\Microsoft\Windows\Temporary Internet Files\Content.IE5\W3E2S772\wooden-chips-11296663411vuH[1]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0" y="2535594"/>
            <a:ext cx="9144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TextBox 77"/>
          <p:cNvSpPr txBox="1"/>
          <p:nvPr/>
        </p:nvSpPr>
        <p:spPr>
          <a:xfrm>
            <a:off x="1684450" y="2220861"/>
            <a:ext cx="799578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200" b="1" dirty="0" smtClean="0">
                <a:solidFill>
                  <a:srgbClr val="886838"/>
                </a:solidFill>
              </a:rPr>
              <a:t>Біомаса</a:t>
            </a:r>
            <a:endParaRPr lang="en-GB" sz="1200" b="1" dirty="0">
              <a:solidFill>
                <a:srgbClr val="886838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1132796" y="2840394"/>
            <a:ext cx="2077930" cy="108012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D61A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Oval 342"/>
          <p:cNvSpPr>
            <a:spLocks/>
          </p:cNvSpPr>
          <p:nvPr/>
        </p:nvSpPr>
        <p:spPr bwMode="auto">
          <a:xfrm>
            <a:off x="1571698" y="2691541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</a:t>
            </a:r>
            <a:r>
              <a:rPr lang="en-US" sz="1000" b="1" dirty="0" smtClean="0">
                <a:solidFill>
                  <a:prstClr val="white"/>
                </a:solidFill>
                <a:cs typeface="Arial"/>
              </a:rPr>
              <a:t>2</a:t>
            </a:r>
            <a:endParaRPr lang="nn-NO" sz="1000" b="1" dirty="0">
              <a:solidFill>
                <a:prstClr val="white"/>
              </a:solidFill>
            </a:endParaRPr>
          </a:p>
        </p:txBody>
      </p:sp>
      <p:sp>
        <p:nvSpPr>
          <p:cNvPr id="87" name="Oval 128"/>
          <p:cNvSpPr>
            <a:spLocks/>
          </p:cNvSpPr>
          <p:nvPr/>
        </p:nvSpPr>
        <p:spPr bwMode="auto">
          <a:xfrm>
            <a:off x="2272138" y="2660394"/>
            <a:ext cx="414844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ЗВТ04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90" name="Стрелка вправо 89"/>
          <p:cNvSpPr/>
          <p:nvPr/>
        </p:nvSpPr>
        <p:spPr>
          <a:xfrm flipV="1">
            <a:off x="4092026" y="2848681"/>
            <a:ext cx="1372950" cy="4571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D61A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2" name="Straight Connector 249"/>
          <p:cNvCxnSpPr/>
          <p:nvPr/>
        </p:nvCxnSpPr>
        <p:spPr>
          <a:xfrm>
            <a:off x="6631679" y="2894400"/>
            <a:ext cx="736377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302"/>
          <p:cNvGrpSpPr>
            <a:grpSpLocks/>
          </p:cNvGrpSpPr>
          <p:nvPr/>
        </p:nvGrpSpPr>
        <p:grpSpPr bwMode="auto">
          <a:xfrm>
            <a:off x="6069332" y="2463433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4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95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96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97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98" name="Oval 188"/>
          <p:cNvSpPr>
            <a:spLocks/>
          </p:cNvSpPr>
          <p:nvPr/>
        </p:nvSpPr>
        <p:spPr bwMode="auto">
          <a:xfrm>
            <a:off x="5462822" y="3783938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</a:t>
            </a:r>
            <a:r>
              <a:rPr lang="en-US" sz="800" b="1" dirty="0" smtClean="0">
                <a:solidFill>
                  <a:srgbClr val="000000"/>
                </a:solidFill>
                <a:cs typeface="Arial"/>
              </a:rPr>
              <a:t>3</a:t>
            </a:r>
            <a:endParaRPr lang="nn-NO" sz="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2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64"/>
          <p:cNvSpPr/>
          <p:nvPr/>
        </p:nvSpPr>
        <p:spPr>
          <a:xfrm>
            <a:off x="827584" y="2050771"/>
            <a:ext cx="7776864" cy="411453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9" name="Oval 128"/>
          <p:cNvSpPr>
            <a:spLocks/>
          </p:cNvSpPr>
          <p:nvPr/>
        </p:nvSpPr>
        <p:spPr bwMode="auto">
          <a:xfrm>
            <a:off x="4932040" y="6391504"/>
            <a:ext cx="426883" cy="349864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nn-NO" sz="8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17" name="AutoShape 44"/>
          <p:cNvSpPr>
            <a:spLocks/>
          </p:cNvSpPr>
          <p:nvPr/>
        </p:nvSpPr>
        <p:spPr bwMode="auto">
          <a:xfrm rot="10800000">
            <a:off x="7877863" y="3159569"/>
            <a:ext cx="256270" cy="2606351"/>
          </a:xfrm>
          <a:custGeom>
            <a:avLst/>
            <a:gdLst>
              <a:gd name="T0" fmla="*/ 127 w 21600"/>
              <a:gd name="T1" fmla="*/ 158 h 21600"/>
              <a:gd name="T2" fmla="*/ 73 w 21600"/>
              <a:gd name="T3" fmla="*/ 316 h 21600"/>
              <a:gd name="T4" fmla="*/ 18 w 21600"/>
              <a:gd name="T5" fmla="*/ 158 h 21600"/>
              <a:gd name="T6" fmla="*/ 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69 w 21600"/>
              <a:gd name="T13" fmla="*/ 4511 h 21600"/>
              <a:gd name="T14" fmla="*/ 17131 w 21600"/>
              <a:gd name="T15" fmla="*/ 1708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0"/>
          <a:lstStyle/>
          <a:p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3671880" y="4361709"/>
            <a:ext cx="1178528" cy="25391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1050" b="1" dirty="0" smtClean="0">
                <a:solidFill>
                  <a:srgbClr val="0070C0"/>
                </a:solidFill>
              </a:rPr>
              <a:t>Природний газ</a:t>
            </a:r>
            <a:endParaRPr lang="en-GB" sz="1050" b="1" dirty="0">
              <a:solidFill>
                <a:srgbClr val="0070C0"/>
              </a:solidFill>
            </a:endParaRPr>
          </a:p>
        </p:txBody>
      </p:sp>
      <p:cxnSp>
        <p:nvCxnSpPr>
          <p:cNvPr id="277" name="Straight Connector 276"/>
          <p:cNvCxnSpPr/>
          <p:nvPr/>
        </p:nvCxnSpPr>
        <p:spPr>
          <a:xfrm>
            <a:off x="3277458" y="4849286"/>
            <a:ext cx="1870606" cy="0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5" name="TextBox 334"/>
          <p:cNvSpPr txBox="1"/>
          <p:nvPr/>
        </p:nvSpPr>
        <p:spPr>
          <a:xfrm>
            <a:off x="3457458" y="6464392"/>
            <a:ext cx="12518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Джерело викидів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6" name="TextBox 335"/>
          <p:cNvSpPr txBox="1"/>
          <p:nvPr/>
        </p:nvSpPr>
        <p:spPr>
          <a:xfrm>
            <a:off x="7705993" y="6391944"/>
            <a:ext cx="10648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Точка викидів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7" name="TextBox 336"/>
          <p:cNvSpPr txBox="1"/>
          <p:nvPr/>
        </p:nvSpPr>
        <p:spPr>
          <a:xfrm>
            <a:off x="5411172" y="6414798"/>
            <a:ext cx="1703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Засіб вимірювальної техніки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38" name="TextBox 337"/>
          <p:cNvSpPr txBox="1"/>
          <p:nvPr/>
        </p:nvSpPr>
        <p:spPr>
          <a:xfrm>
            <a:off x="1475656" y="6464392"/>
            <a:ext cx="14086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Матеріальний потік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341" name="Oval 340"/>
          <p:cNvSpPr>
            <a:spLocks/>
          </p:cNvSpPr>
          <p:nvPr/>
        </p:nvSpPr>
        <p:spPr bwMode="auto">
          <a:xfrm>
            <a:off x="2917458" y="6381328"/>
            <a:ext cx="360000" cy="360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</a:t>
            </a:r>
            <a:r>
              <a:rPr lang="nn-NO" sz="8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solidFill>
                <a:prstClr val="black"/>
              </a:solidFill>
            </a:endParaRPr>
          </a:p>
        </p:txBody>
      </p:sp>
      <p:sp>
        <p:nvSpPr>
          <p:cNvPr id="342" name="Oval 341"/>
          <p:cNvSpPr>
            <a:spLocks/>
          </p:cNvSpPr>
          <p:nvPr/>
        </p:nvSpPr>
        <p:spPr bwMode="auto">
          <a:xfrm>
            <a:off x="7228956" y="6345360"/>
            <a:ext cx="324000" cy="324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ТВ</a:t>
            </a:r>
            <a:r>
              <a:rPr lang="nn-NO" sz="800" dirty="0" smtClean="0">
                <a:solidFill>
                  <a:srgbClr val="000000"/>
                </a:solidFill>
                <a:cs typeface="Arial"/>
              </a:rPr>
              <a:t>xx</a:t>
            </a:r>
            <a:endParaRPr lang="nn-NO" sz="800" dirty="0">
              <a:solidFill>
                <a:prstClr val="black"/>
              </a:solidFill>
            </a:endParaRPr>
          </a:p>
        </p:txBody>
      </p:sp>
      <p:sp>
        <p:nvSpPr>
          <p:cNvPr id="343" name="Oval 342"/>
          <p:cNvSpPr>
            <a:spLocks/>
          </p:cNvSpPr>
          <p:nvPr/>
        </p:nvSpPr>
        <p:spPr bwMode="auto">
          <a:xfrm>
            <a:off x="1075336" y="6417808"/>
            <a:ext cx="324000" cy="324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white"/>
                </a:solidFill>
                <a:cs typeface="Arial"/>
              </a:rPr>
              <a:t>П</a:t>
            </a:r>
            <a:r>
              <a:rPr lang="nn-NO" sz="800" dirty="0" smtClean="0">
                <a:solidFill>
                  <a:prstClr val="white"/>
                </a:solidFill>
                <a:cs typeface="Arial"/>
              </a:rPr>
              <a:t>xx</a:t>
            </a:r>
            <a:endParaRPr lang="nn-NO" sz="900" dirty="0">
              <a:solidFill>
                <a:prstClr val="white"/>
              </a:solidFill>
            </a:endParaRPr>
          </a:p>
        </p:txBody>
      </p:sp>
      <p:cxnSp>
        <p:nvCxnSpPr>
          <p:cNvPr id="139" name="Straight Connector 278"/>
          <p:cNvCxnSpPr/>
          <p:nvPr/>
        </p:nvCxnSpPr>
        <p:spPr>
          <a:xfrm>
            <a:off x="5141654" y="3573016"/>
            <a:ext cx="1" cy="1824585"/>
          </a:xfrm>
          <a:prstGeom prst="line">
            <a:avLst/>
          </a:prstGeom>
          <a:ln w="508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Oval 342"/>
          <p:cNvSpPr>
            <a:spLocks/>
          </p:cNvSpPr>
          <p:nvPr/>
        </p:nvSpPr>
        <p:spPr bwMode="auto">
          <a:xfrm>
            <a:off x="3491880" y="4662677"/>
            <a:ext cx="360000" cy="360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white"/>
                </a:solidFill>
                <a:cs typeface="Arial"/>
              </a:rPr>
              <a:t>П01</a:t>
            </a:r>
            <a:endParaRPr lang="nn-NO" sz="1000" b="1" dirty="0">
              <a:solidFill>
                <a:prstClr val="white"/>
              </a:solidFill>
            </a:endParaRPr>
          </a:p>
        </p:txBody>
      </p:sp>
      <p:sp>
        <p:nvSpPr>
          <p:cNvPr id="165" name="Rectangle 301"/>
          <p:cNvSpPr>
            <a:spLocks/>
          </p:cNvSpPr>
          <p:nvPr/>
        </p:nvSpPr>
        <p:spPr bwMode="auto">
          <a:xfrm>
            <a:off x="5456340" y="3429003"/>
            <a:ext cx="1155093" cy="57606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b="1" dirty="0" smtClean="0">
                <a:solidFill>
                  <a:schemeClr val="bg1"/>
                </a:solidFill>
              </a:rPr>
              <a:t>ПТВМ-100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uk-UA" b="1" i="1" dirty="0" smtClean="0">
                <a:solidFill>
                  <a:schemeClr val="bg1"/>
                </a:solidFill>
              </a:rPr>
              <a:t>Ст№</a:t>
            </a:r>
            <a:r>
              <a:rPr lang="en-US" b="1" i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7" name="Rectangle 301"/>
          <p:cNvSpPr>
            <a:spLocks/>
          </p:cNvSpPr>
          <p:nvPr/>
        </p:nvSpPr>
        <p:spPr bwMode="auto">
          <a:xfrm>
            <a:off x="5484102" y="5120139"/>
            <a:ext cx="1124194" cy="55492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b="1" dirty="0" smtClean="0">
                <a:solidFill>
                  <a:schemeClr val="bg1"/>
                </a:solidFill>
              </a:rPr>
              <a:t>ПТВМ-</a:t>
            </a:r>
            <a:r>
              <a:rPr lang="en-US" b="1" dirty="0" smtClean="0">
                <a:solidFill>
                  <a:schemeClr val="bg1"/>
                </a:solidFill>
              </a:rPr>
              <a:t>1</a:t>
            </a:r>
            <a:r>
              <a:rPr lang="uk-UA" b="1" dirty="0" smtClean="0">
                <a:solidFill>
                  <a:schemeClr val="bg1"/>
                </a:solidFill>
              </a:rPr>
              <a:t>80 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uk-UA" i="1" dirty="0">
                <a:solidFill>
                  <a:schemeClr val="bg1"/>
                </a:solidFill>
              </a:rPr>
              <a:t/>
            </a:r>
            <a:br>
              <a:rPr lang="uk-UA" i="1" dirty="0">
                <a:solidFill>
                  <a:schemeClr val="bg1"/>
                </a:solidFill>
              </a:rPr>
            </a:br>
            <a:r>
              <a:rPr lang="uk-UA" b="1" i="1" dirty="0" smtClean="0">
                <a:solidFill>
                  <a:schemeClr val="bg1"/>
                </a:solidFill>
              </a:rPr>
              <a:t>Ст№</a:t>
            </a:r>
            <a:r>
              <a:rPr lang="en-US" b="1" i="1" dirty="0" smtClean="0">
                <a:solidFill>
                  <a:schemeClr val="bg1"/>
                </a:solidFill>
              </a:rPr>
              <a:t>3</a:t>
            </a:r>
            <a:endParaRPr lang="nn-NO" b="1" dirty="0">
              <a:solidFill>
                <a:schemeClr val="bg1"/>
              </a:solidFill>
            </a:endParaRPr>
          </a:p>
        </p:txBody>
      </p:sp>
      <p:grpSp>
        <p:nvGrpSpPr>
          <p:cNvPr id="185" name="Group 302"/>
          <p:cNvGrpSpPr>
            <a:grpSpLocks/>
          </p:cNvGrpSpPr>
          <p:nvPr/>
        </p:nvGrpSpPr>
        <p:grpSpPr bwMode="auto">
          <a:xfrm>
            <a:off x="6046199" y="5009920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8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0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3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194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200" name="Straight Connector 249"/>
          <p:cNvCxnSpPr/>
          <p:nvPr/>
        </p:nvCxnSpPr>
        <p:spPr>
          <a:xfrm flipV="1">
            <a:off x="6611995" y="5387921"/>
            <a:ext cx="1265867" cy="968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/>
          <p:cNvSpPr txBox="1"/>
          <p:nvPr/>
        </p:nvSpPr>
        <p:spPr>
          <a:xfrm>
            <a:off x="1393385" y="2084824"/>
            <a:ext cx="182372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uk-UA" sz="1600" b="1" dirty="0" smtClean="0">
                <a:solidFill>
                  <a:schemeClr val="accent1">
                    <a:lumMod val="75000"/>
                  </a:schemeClr>
                </a:solidFill>
              </a:rPr>
              <a:t>Межі установки</a:t>
            </a:r>
            <a:endParaRPr lang="en-GB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41" name="Straight Connector 249"/>
          <p:cNvCxnSpPr/>
          <p:nvPr/>
        </p:nvCxnSpPr>
        <p:spPr>
          <a:xfrm>
            <a:off x="6626569" y="4512584"/>
            <a:ext cx="681735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301"/>
          <p:cNvSpPr>
            <a:spLocks/>
          </p:cNvSpPr>
          <p:nvPr/>
        </p:nvSpPr>
        <p:spPr bwMode="auto">
          <a:xfrm>
            <a:off x="5471476" y="4266616"/>
            <a:ext cx="1155093" cy="57606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b="1" dirty="0" smtClean="0">
                <a:solidFill>
                  <a:schemeClr val="bg1"/>
                </a:solidFill>
              </a:rPr>
              <a:t>ПТВМ-100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>
              <a:lnSpc>
                <a:spcPts val="1000"/>
              </a:lnSpc>
              <a:defRPr sz="1000"/>
            </a:pP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i="1" dirty="0" smtClean="0">
                <a:solidFill>
                  <a:schemeClr val="bg1"/>
                </a:solidFill>
              </a:rPr>
              <a:t>Ст</a:t>
            </a:r>
            <a:r>
              <a:rPr lang="uk-UA" b="1" i="1" dirty="0" smtClean="0">
                <a:solidFill>
                  <a:schemeClr val="bg1"/>
                </a:solidFill>
              </a:rPr>
              <a:t>№</a:t>
            </a:r>
            <a:r>
              <a:rPr lang="en-US" b="1" i="1" dirty="0" smtClean="0">
                <a:solidFill>
                  <a:schemeClr val="bg1"/>
                </a:solidFill>
              </a:rPr>
              <a:t>2</a:t>
            </a:r>
            <a:endParaRPr lang="nn-NO" b="1" i="1" dirty="0">
              <a:solidFill>
                <a:schemeClr val="bg1"/>
              </a:solidFill>
            </a:endParaRPr>
          </a:p>
        </p:txBody>
      </p:sp>
      <p:grpSp>
        <p:nvGrpSpPr>
          <p:cNvPr id="49" name="Group 302"/>
          <p:cNvGrpSpPr>
            <a:grpSpLocks/>
          </p:cNvGrpSpPr>
          <p:nvPr/>
        </p:nvGrpSpPr>
        <p:grpSpPr bwMode="auto">
          <a:xfrm>
            <a:off x="6077759" y="3327532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0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51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52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53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56" name="Straight Connector 282"/>
          <p:cNvCxnSpPr/>
          <p:nvPr/>
        </p:nvCxnSpPr>
        <p:spPr>
          <a:xfrm>
            <a:off x="5143256" y="5397601"/>
            <a:ext cx="378933" cy="0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Oval 188"/>
          <p:cNvSpPr>
            <a:spLocks/>
          </p:cNvSpPr>
          <p:nvPr/>
        </p:nvSpPr>
        <p:spPr bwMode="auto">
          <a:xfrm>
            <a:off x="5284785" y="3766468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</a:t>
            </a:r>
            <a:r>
              <a:rPr lang="en-US" sz="800" b="1" dirty="0" smtClean="0">
                <a:solidFill>
                  <a:srgbClr val="000000"/>
                </a:solidFill>
                <a:cs typeface="Arial"/>
              </a:rPr>
              <a:t>1</a:t>
            </a:r>
            <a:endParaRPr lang="nn-NO" sz="800" b="1" dirty="0">
              <a:solidFill>
                <a:prstClr val="black"/>
              </a:solidFill>
            </a:endParaRPr>
          </a:p>
        </p:txBody>
      </p:sp>
      <p:grpSp>
        <p:nvGrpSpPr>
          <p:cNvPr id="63" name="Group 302"/>
          <p:cNvGrpSpPr>
            <a:grpSpLocks/>
          </p:cNvGrpSpPr>
          <p:nvPr/>
        </p:nvGrpSpPr>
        <p:grpSpPr bwMode="auto">
          <a:xfrm>
            <a:off x="6054376" y="4154207"/>
            <a:ext cx="553920" cy="101471"/>
            <a:chOff x="290" y="574"/>
            <a:chExt cx="545" cy="2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4" name="AutoShape 40"/>
            <p:cNvSpPr>
              <a:spLocks/>
            </p:cNvSpPr>
            <p:nvPr/>
          </p:nvSpPr>
          <p:spPr bwMode="auto">
            <a:xfrm>
              <a:off x="699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66" name="AutoShape 41"/>
            <p:cNvSpPr>
              <a:spLocks/>
            </p:cNvSpPr>
            <p:nvPr/>
          </p:nvSpPr>
          <p:spPr bwMode="auto">
            <a:xfrm>
              <a:off x="563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67" name="AutoShape 42"/>
            <p:cNvSpPr>
              <a:spLocks/>
            </p:cNvSpPr>
            <p:nvPr/>
          </p:nvSpPr>
          <p:spPr bwMode="auto">
            <a:xfrm>
              <a:off x="427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  <p:sp>
          <p:nvSpPr>
            <p:cNvPr id="68" name="AutoShape 43"/>
            <p:cNvSpPr>
              <a:spLocks/>
            </p:cNvSpPr>
            <p:nvPr/>
          </p:nvSpPr>
          <p:spPr bwMode="auto">
            <a:xfrm>
              <a:off x="290" y="574"/>
              <a:ext cx="136" cy="227"/>
            </a:xfrm>
            <a:prstGeom prst="rtTriangle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endParaRPr lang="en-GB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69" name="Oval 188"/>
          <p:cNvSpPr>
            <a:spLocks/>
          </p:cNvSpPr>
          <p:nvPr/>
        </p:nvSpPr>
        <p:spPr bwMode="auto">
          <a:xfrm>
            <a:off x="5343602" y="4612482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</a:t>
            </a:r>
            <a:r>
              <a:rPr lang="en-US" sz="800" b="1" dirty="0" smtClean="0">
                <a:solidFill>
                  <a:srgbClr val="000000"/>
                </a:solidFill>
                <a:cs typeface="Arial"/>
              </a:rPr>
              <a:t>2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70" name="Oval 188"/>
          <p:cNvSpPr>
            <a:spLocks/>
          </p:cNvSpPr>
          <p:nvPr/>
        </p:nvSpPr>
        <p:spPr bwMode="auto">
          <a:xfrm>
            <a:off x="5350747" y="5512712"/>
            <a:ext cx="386194" cy="324701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ДВ0</a:t>
            </a:r>
            <a:r>
              <a:rPr lang="en-US" sz="800" b="1" dirty="0" smtClean="0">
                <a:solidFill>
                  <a:srgbClr val="000000"/>
                </a:solidFill>
                <a:cs typeface="Arial"/>
              </a:rPr>
              <a:t>3</a:t>
            </a:r>
            <a:endParaRPr lang="nn-NO" sz="800" b="1" dirty="0">
              <a:solidFill>
                <a:prstClr val="black"/>
              </a:solidFill>
            </a:endParaRPr>
          </a:p>
        </p:txBody>
      </p:sp>
      <p:cxnSp>
        <p:nvCxnSpPr>
          <p:cNvPr id="71" name="Straight Connector 282"/>
          <p:cNvCxnSpPr/>
          <p:nvPr/>
        </p:nvCxnSpPr>
        <p:spPr>
          <a:xfrm>
            <a:off x="5130909" y="4408114"/>
            <a:ext cx="340567" cy="0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282"/>
          <p:cNvCxnSpPr/>
          <p:nvPr/>
        </p:nvCxnSpPr>
        <p:spPr>
          <a:xfrm>
            <a:off x="5130909" y="3573016"/>
            <a:ext cx="340567" cy="0"/>
          </a:xfrm>
          <a:prstGeom prst="line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249"/>
          <p:cNvCxnSpPr/>
          <p:nvPr/>
        </p:nvCxnSpPr>
        <p:spPr>
          <a:xfrm>
            <a:off x="6631679" y="3717033"/>
            <a:ext cx="736377" cy="0"/>
          </a:xfrm>
          <a:prstGeom prst="line">
            <a:avLst/>
          </a:prstGeom>
          <a:ln w="66675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AutoShape 44"/>
          <p:cNvSpPr>
            <a:spLocks/>
          </p:cNvSpPr>
          <p:nvPr/>
        </p:nvSpPr>
        <p:spPr bwMode="auto">
          <a:xfrm rot="10800000">
            <a:off x="7308305" y="2420888"/>
            <a:ext cx="337937" cy="2377662"/>
          </a:xfrm>
          <a:custGeom>
            <a:avLst/>
            <a:gdLst>
              <a:gd name="T0" fmla="*/ 127 w 21600"/>
              <a:gd name="T1" fmla="*/ 158 h 21600"/>
              <a:gd name="T2" fmla="*/ 73 w 21600"/>
              <a:gd name="T3" fmla="*/ 316 h 21600"/>
              <a:gd name="T4" fmla="*/ 18 w 21600"/>
              <a:gd name="T5" fmla="*/ 158 h 21600"/>
              <a:gd name="T6" fmla="*/ 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69 w 21600"/>
              <a:gd name="T13" fmla="*/ 4511 h 21600"/>
              <a:gd name="T14" fmla="*/ 17131 w 21600"/>
              <a:gd name="T15" fmla="*/ 1708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0"/>
          <a:lstStyle/>
          <a:p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81" name="Oval 213"/>
          <p:cNvSpPr>
            <a:spLocks/>
          </p:cNvSpPr>
          <p:nvPr/>
        </p:nvSpPr>
        <p:spPr bwMode="auto">
          <a:xfrm>
            <a:off x="7368054" y="3861893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black"/>
                </a:solidFill>
              </a:rPr>
              <a:t>ТВ01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82" name="Oval 213"/>
          <p:cNvSpPr>
            <a:spLocks/>
          </p:cNvSpPr>
          <p:nvPr/>
        </p:nvSpPr>
        <p:spPr bwMode="auto">
          <a:xfrm>
            <a:off x="7877593" y="4903690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prstClr val="black"/>
                </a:solidFill>
              </a:rPr>
              <a:t>ТВ0</a:t>
            </a:r>
            <a:r>
              <a:rPr lang="en-US" sz="900" b="1" dirty="0" smtClean="0">
                <a:solidFill>
                  <a:prstClr val="black"/>
                </a:solidFill>
              </a:rPr>
              <a:t>2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84" name="AutoShape 45"/>
          <p:cNvSpPr>
            <a:spLocks/>
          </p:cNvSpPr>
          <p:nvPr/>
        </p:nvSpPr>
        <p:spPr bwMode="auto">
          <a:xfrm>
            <a:off x="6493453" y="2084824"/>
            <a:ext cx="820501" cy="397214"/>
          </a:xfrm>
          <a:prstGeom prst="cloudCallout">
            <a:avLst>
              <a:gd name="adj1" fmla="val 73433"/>
              <a:gd name="adj2" fmla="val 22254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sp>
        <p:nvSpPr>
          <p:cNvPr id="85" name="AutoShape 45"/>
          <p:cNvSpPr>
            <a:spLocks/>
          </p:cNvSpPr>
          <p:nvPr/>
        </p:nvSpPr>
        <p:spPr bwMode="auto">
          <a:xfrm>
            <a:off x="7645427" y="2119327"/>
            <a:ext cx="721139" cy="413446"/>
          </a:xfrm>
          <a:prstGeom prst="cloudCallout">
            <a:avLst>
              <a:gd name="adj1" fmla="val -546"/>
              <a:gd name="adj2" fmla="val 189027"/>
            </a:avLst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91440" tIns="45720" rIns="9144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900"/>
              </a:lnSpc>
              <a:defRPr sz="1000"/>
            </a:pPr>
            <a:endParaRPr lang="nn-NO" sz="12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lnSpc>
                <a:spcPts val="900"/>
              </a:lnSpc>
              <a:defRPr sz="1000"/>
            </a:pPr>
            <a:r>
              <a:rPr lang="nn-NO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CO</a:t>
            </a:r>
            <a:r>
              <a:rPr lang="nn-NO" sz="12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/>
              </a:rPr>
              <a:t>2</a:t>
            </a:r>
            <a:endParaRPr lang="nn-NO" sz="1200" b="1" baseline="-25000" dirty="0">
              <a:solidFill>
                <a:prstClr val="black">
                  <a:lumMod val="75000"/>
                  <a:lumOff val="25000"/>
                </a:prstClr>
              </a:solidFill>
              <a:cs typeface="Arial"/>
            </a:endParaRPr>
          </a:p>
          <a:p>
            <a:pPr algn="ctr">
              <a:defRPr sz="1000"/>
            </a:pPr>
            <a:endParaRPr lang="nn-NO" sz="1200" dirty="0">
              <a:solidFill>
                <a:prstClr val="black"/>
              </a:solidFill>
            </a:endParaRPr>
          </a:p>
        </p:txBody>
      </p:sp>
      <p:cxnSp>
        <p:nvCxnSpPr>
          <p:cNvPr id="74" name="Straight Connector 276"/>
          <p:cNvCxnSpPr/>
          <p:nvPr/>
        </p:nvCxnSpPr>
        <p:spPr>
          <a:xfrm flipV="1">
            <a:off x="1075336" y="5274034"/>
            <a:ext cx="2202122" cy="25656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276"/>
          <p:cNvCxnSpPr/>
          <p:nvPr/>
        </p:nvCxnSpPr>
        <p:spPr>
          <a:xfrm>
            <a:off x="1075336" y="4408114"/>
            <a:ext cx="2202122" cy="0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276"/>
          <p:cNvCxnSpPr/>
          <p:nvPr/>
        </p:nvCxnSpPr>
        <p:spPr>
          <a:xfrm>
            <a:off x="3266949" y="4408114"/>
            <a:ext cx="0" cy="495576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276"/>
          <p:cNvCxnSpPr/>
          <p:nvPr/>
        </p:nvCxnSpPr>
        <p:spPr>
          <a:xfrm flipV="1">
            <a:off x="3277458" y="4849286"/>
            <a:ext cx="0" cy="428767"/>
          </a:xfrm>
          <a:prstGeom prst="line">
            <a:avLst/>
          </a:prstGeom>
          <a:ln w="508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Oval 128"/>
          <p:cNvSpPr>
            <a:spLocks/>
          </p:cNvSpPr>
          <p:nvPr/>
        </p:nvSpPr>
        <p:spPr bwMode="auto">
          <a:xfrm>
            <a:off x="1972572" y="4211746"/>
            <a:ext cx="414844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80" name="Oval 128"/>
          <p:cNvSpPr>
            <a:spLocks/>
          </p:cNvSpPr>
          <p:nvPr/>
        </p:nvSpPr>
        <p:spPr bwMode="auto">
          <a:xfrm>
            <a:off x="1691680" y="5094034"/>
            <a:ext cx="414844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2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83" name="Oval 128"/>
          <p:cNvSpPr>
            <a:spLocks/>
          </p:cNvSpPr>
          <p:nvPr/>
        </p:nvSpPr>
        <p:spPr bwMode="auto">
          <a:xfrm>
            <a:off x="2188924" y="5073636"/>
            <a:ext cx="414844" cy="360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ЗВТ0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3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0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-PPT">
  <a:themeElements>
    <a:clrScheme name="Egendefinert 1">
      <a:dk1>
        <a:sysClr val="windowText" lastClr="000000"/>
      </a:dk1>
      <a:lt1>
        <a:sysClr val="window" lastClr="FFFFFF"/>
      </a:lt1>
      <a:dk2>
        <a:srgbClr val="313132"/>
      </a:dk2>
      <a:lt2>
        <a:srgbClr val="DEDBD8"/>
      </a:lt2>
      <a:accent1>
        <a:srgbClr val="2EAA62"/>
      </a:accent1>
      <a:accent2>
        <a:srgbClr val="0E4B48"/>
      </a:accent2>
      <a:accent3>
        <a:srgbClr val="85CEDB"/>
      </a:accent3>
      <a:accent4>
        <a:srgbClr val="D79170"/>
      </a:accent4>
      <a:accent5>
        <a:srgbClr val="2EAA62"/>
      </a:accent5>
      <a:accent6>
        <a:srgbClr val="727275"/>
      </a:accent6>
      <a:hlink>
        <a:srgbClr val="167B77"/>
      </a:hlink>
      <a:folHlink>
        <a:srgbClr val="85CEDB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3113</TotalTime>
  <Words>111</Words>
  <Application>Microsoft Office PowerPoint</Application>
  <PresentationFormat>Экран (4:3)</PresentationFormat>
  <Paragraphs>62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CL-PPT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Hesam Darani</dc:creator>
  <cp:lastModifiedBy>Владимир</cp:lastModifiedBy>
  <cp:revision>180</cp:revision>
  <dcterms:created xsi:type="dcterms:W3CDTF">2017-09-25T11:38:40Z</dcterms:created>
  <dcterms:modified xsi:type="dcterms:W3CDTF">2020-10-07T08:05:12Z</dcterms:modified>
</cp:coreProperties>
</file>